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0" r:id="rId3"/>
    <p:sldId id="281" r:id="rId4"/>
    <p:sldId id="282" r:id="rId5"/>
    <p:sldId id="284" r:id="rId6"/>
    <p:sldId id="283" r:id="rId7"/>
    <p:sldId id="285" r:id="rId8"/>
    <p:sldId id="286" r:id="rId9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63" d="100"/>
          <a:sy n="63" d="100"/>
        </p:scale>
        <p:origin x="192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52357" y="1463039"/>
            <a:ext cx="5275385" cy="1589651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8625">
                <a:solidFill>
                  <a:schemeClr val="bg1"/>
                </a:solidFill>
                <a:latin typeface="Bauhaus 93" panose="04030905020B02020C02" pitchFamily="82" charset="0"/>
              </a:defRPr>
            </a:lvl1pPr>
          </a:lstStyle>
          <a:p>
            <a:r>
              <a:rPr lang="es-ES" dirty="0" err="1"/>
              <a:t>Proteco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278967" y="3193366"/>
            <a:ext cx="4684542" cy="14208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dirty="0"/>
              <a:t>Presentación de cursos </a:t>
            </a:r>
            <a:r>
              <a:rPr lang="es-ES" dirty="0" err="1"/>
              <a:t>intersemestrales</a:t>
            </a:r>
            <a:r>
              <a:rPr lang="es-ES" dirty="0"/>
              <a:t>.</a:t>
            </a:r>
            <a:endParaRPr lang="es-MX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1430508" y="5991226"/>
            <a:ext cx="2948061" cy="365125"/>
          </a:xfrm>
        </p:spPr>
        <p:txBody>
          <a:bodyPr/>
          <a:lstStyle>
            <a:lvl1pPr>
              <a:defRPr sz="1500" b="1">
                <a:latin typeface="Century Gothic" panose="020B0502020202020204" pitchFamily="34" charset="0"/>
              </a:defRPr>
            </a:lvl1pPr>
          </a:lstStyle>
          <a:p>
            <a:pPr algn="ctr"/>
            <a:r>
              <a:rPr lang="es-MX" dirty="0"/>
              <a:t>10 de Noviembre de 2016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8329" y="211015"/>
            <a:ext cx="6246056" cy="928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>
                <a:solidFill>
                  <a:schemeClr val="accent4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5920" y="1786597"/>
            <a:ext cx="6773593" cy="44453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02870" y="211015"/>
            <a:ext cx="2186647" cy="365125"/>
          </a:xfrm>
        </p:spPr>
        <p:txBody>
          <a:bodyPr/>
          <a:lstStyle/>
          <a:p>
            <a:r>
              <a:rPr lang="es-MX" dirty="0"/>
              <a:t>Cursos Intersemestrales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10/06/19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256" y="1324610"/>
            <a:ext cx="5317588" cy="1671808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10/06/19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10/06/19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0C54-FA73-46AB-9853-4BF0108293D9}" type="datetimeFigureOut">
              <a:rPr lang="es-MX" smtClean="0"/>
              <a:t>10/06/19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10544" y="1545257"/>
            <a:ext cx="5275385" cy="1192238"/>
          </a:xfrm>
        </p:spPr>
        <p:txBody>
          <a:bodyPr/>
          <a:lstStyle/>
          <a:p>
            <a:r>
              <a:rPr lang="es-MX" sz="5400" b="1" dirty="0">
                <a:latin typeface="SF Pro Display" pitchFamily="2" charset="0"/>
                <a:ea typeface="SF Pro Display" pitchFamily="2" charset="0"/>
              </a:rPr>
              <a:t>Android Básico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05966" y="5085408"/>
            <a:ext cx="4684542" cy="1420837"/>
          </a:xfrm>
        </p:spPr>
        <p:txBody>
          <a:bodyPr>
            <a:normAutofit/>
          </a:bodyPr>
          <a:lstStyle/>
          <a:p>
            <a:r>
              <a:rPr lang="es-MX" sz="3200" dirty="0"/>
              <a:t>Primer día</a:t>
            </a:r>
          </a:p>
        </p:txBody>
      </p:sp>
      <p:sp>
        <p:nvSpPr>
          <p:cNvPr id="4" name="Subtítulo 2"/>
          <p:cNvSpPr>
            <a:spLocks noGrp="1"/>
          </p:cNvSpPr>
          <p:nvPr/>
        </p:nvSpPr>
        <p:spPr>
          <a:xfrm>
            <a:off x="2405965" y="3198211"/>
            <a:ext cx="4684542" cy="14208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dirty="0"/>
              <a:t>Kotlin</a:t>
            </a:r>
          </a:p>
          <a:p>
            <a:r>
              <a:rPr lang="es-MX" sz="3200" dirty="0"/>
              <a:t>Git</a:t>
            </a:r>
          </a:p>
          <a:p>
            <a:endParaRPr lang="es-MX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59834" y="327879"/>
            <a:ext cx="5436235" cy="596265"/>
          </a:xfrm>
        </p:spPr>
        <p:txBody>
          <a:bodyPr/>
          <a:lstStyle/>
          <a:p>
            <a:pPr algn="r"/>
            <a:r>
              <a:rPr lang="es-MX" altLang="es-ES" dirty="0"/>
              <a:t>Ok Google!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altLang="en-US" dirty="0"/>
              <a:t>Los dispositivos Android representan arriba del 80% en el mercado.</a:t>
            </a:r>
          </a:p>
          <a:p>
            <a:endParaRPr lang="es-ES" altLang="en-US" dirty="0"/>
          </a:p>
          <a:p>
            <a:r>
              <a:rPr lang="en-US" dirty="0" err="1"/>
              <a:t>Desarrollado</a:t>
            </a:r>
            <a:r>
              <a:rPr lang="en-US" dirty="0"/>
              <a:t> por Google, </a:t>
            </a:r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 kernel de </a:t>
            </a:r>
            <a:r>
              <a:rPr lang="en-US" dirty="0" err="1"/>
              <a:t>linux</a:t>
            </a:r>
            <a:r>
              <a:rPr lang="en-US" dirty="0"/>
              <a:t> y </a:t>
            </a:r>
            <a:r>
              <a:rPr lang="en-US" dirty="0" err="1"/>
              <a:t>otros</a:t>
            </a:r>
            <a:r>
              <a:rPr lang="en-US" dirty="0"/>
              <a:t> software de Código </a:t>
            </a:r>
            <a:r>
              <a:rPr lang="en-US" dirty="0" err="1"/>
              <a:t>abierto</a:t>
            </a:r>
            <a:endParaRPr lang="en-US" dirty="0"/>
          </a:p>
          <a:p>
            <a:endParaRPr lang="en-US" dirty="0"/>
          </a:p>
          <a:p>
            <a:r>
              <a:rPr lang="es-ES" b="1" dirty="0"/>
              <a:t>Open </a:t>
            </a:r>
            <a:r>
              <a:rPr lang="es-ES" b="1" dirty="0" err="1"/>
              <a:t>Handset</a:t>
            </a:r>
            <a:r>
              <a:rPr lang="es-ES" b="1" dirty="0"/>
              <a:t> Alliance: </a:t>
            </a:r>
            <a:r>
              <a:rPr lang="en-US" dirty="0"/>
              <a:t>84 </a:t>
            </a:r>
            <a:r>
              <a:rPr lang="en-US" dirty="0" err="1"/>
              <a:t>compañías</a:t>
            </a:r>
            <a:r>
              <a:rPr lang="en-US" dirty="0"/>
              <a:t> que se </a:t>
            </a:r>
            <a:r>
              <a:rPr lang="en-US" dirty="0" err="1"/>
              <a:t>dedica</a:t>
            </a:r>
            <a:r>
              <a:rPr lang="en-US" dirty="0"/>
              <a:t> a </a:t>
            </a:r>
            <a:r>
              <a:rPr lang="en-US" dirty="0" err="1"/>
              <a:t>desarrollar</a:t>
            </a:r>
            <a:r>
              <a:rPr lang="en-US" dirty="0"/>
              <a:t> </a:t>
            </a:r>
            <a:r>
              <a:rPr lang="en-US" dirty="0" err="1"/>
              <a:t>estándares</a:t>
            </a:r>
            <a:r>
              <a:rPr lang="en-US" dirty="0"/>
              <a:t> para </a:t>
            </a:r>
            <a:r>
              <a:rPr lang="en-US" dirty="0" err="1"/>
              <a:t>móviles</a:t>
            </a:r>
            <a:r>
              <a:rPr lang="en-US" dirty="0"/>
              <a:t>.</a:t>
            </a:r>
          </a:p>
          <a:p>
            <a:endParaRPr lang="en-US" b="1" dirty="0"/>
          </a:p>
          <a:p>
            <a:r>
              <a:rPr lang="en-US" dirty="0"/>
              <a:t>Android es un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explícitamente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vulnerable que iOS (Arena </a:t>
            </a:r>
            <a:r>
              <a:rPr lang="en-US" dirty="0" err="1"/>
              <a:t>ven</a:t>
            </a:r>
            <a:r>
              <a:rPr lang="en-US" dirty="0"/>
              <a:t> a </a:t>
            </a:r>
            <a:r>
              <a:rPr lang="en-US" dirty="0" err="1"/>
              <a:t>mí</a:t>
            </a:r>
            <a:r>
              <a:rPr lang="en-US" dirty="0"/>
              <a:t>)</a:t>
            </a:r>
          </a:p>
          <a:p>
            <a:r>
              <a:rPr lang="en-US" dirty="0" err="1"/>
              <a:t>Versión</a:t>
            </a:r>
            <a:r>
              <a:rPr lang="en-US" dirty="0"/>
              <a:t> actual: Android Pie 9.0 – Prox. </a:t>
            </a:r>
            <a:r>
              <a:rPr lang="en-US" b="1" dirty="0"/>
              <a:t>Android Q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74924B-C276-1B40-9381-C39957432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87" y="918781"/>
            <a:ext cx="921433" cy="1096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DA58E1-FAD8-C14F-8B03-5138EDE9F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163" y="225117"/>
            <a:ext cx="801788" cy="8017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4AA8-71D6-4E47-A2C1-DCDA086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s-ES_tradnl" dirty="0"/>
              <a:t>¿Y Java? ¿Ya murió?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66E8A-2142-144A-B44A-F72EDA53E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Android se basa en una </a:t>
            </a:r>
            <a:r>
              <a:rPr lang="es-ES_tradnl" b="1" dirty="0"/>
              <a:t>Java Virtual Machine</a:t>
            </a:r>
            <a:endParaRPr lang="en-US" dirty="0"/>
          </a:p>
          <a:p>
            <a:pPr lvl="1" fontAlgn="base"/>
            <a:r>
              <a:rPr lang="en-US" sz="1300" dirty="0" err="1"/>
              <a:t>En</a:t>
            </a:r>
            <a:r>
              <a:rPr lang="en-US" sz="1300" dirty="0"/>
              <a:t> 2016, un </a:t>
            </a:r>
            <a:r>
              <a:rPr lang="en-US" sz="1300" dirty="0" err="1"/>
              <a:t>jurado</a:t>
            </a:r>
            <a:r>
              <a:rPr lang="en-US" sz="1300" dirty="0"/>
              <a:t> </a:t>
            </a:r>
            <a:r>
              <a:rPr lang="en-US" sz="1300" dirty="0" err="1"/>
              <a:t>estadounidense</a:t>
            </a:r>
            <a:r>
              <a:rPr lang="en-US" sz="1300" dirty="0"/>
              <a:t> </a:t>
            </a:r>
            <a:r>
              <a:rPr lang="en-US" sz="1300" dirty="0" err="1"/>
              <a:t>dictaminó</a:t>
            </a:r>
            <a:r>
              <a:rPr lang="en-US" sz="1300" dirty="0"/>
              <a:t> que Google </a:t>
            </a:r>
            <a:r>
              <a:rPr lang="en-US" sz="1300" dirty="0" err="1"/>
              <a:t>había</a:t>
            </a:r>
            <a:r>
              <a:rPr lang="en-US" sz="1300" dirty="0"/>
              <a:t> </a:t>
            </a:r>
            <a:r>
              <a:rPr lang="en-US" sz="1300" dirty="0" err="1"/>
              <a:t>utilizado</a:t>
            </a:r>
            <a:r>
              <a:rPr lang="en-US" sz="1300" dirty="0"/>
              <a:t> Java de </a:t>
            </a:r>
            <a:r>
              <a:rPr lang="en-US" sz="1300" dirty="0" err="1"/>
              <a:t>manera</a:t>
            </a:r>
            <a:r>
              <a:rPr lang="en-US" sz="1300" dirty="0"/>
              <a:t> legal </a:t>
            </a:r>
            <a:r>
              <a:rPr lang="en-US" sz="1300" dirty="0" err="1"/>
              <a:t>en</a:t>
            </a:r>
            <a:r>
              <a:rPr lang="en-US" sz="1300" dirty="0"/>
              <a:t> la </a:t>
            </a:r>
            <a:r>
              <a:rPr lang="en-US" sz="1300" dirty="0" err="1"/>
              <a:t>creación</a:t>
            </a:r>
            <a:r>
              <a:rPr lang="en-US" sz="1300" dirty="0"/>
              <a:t> del </a:t>
            </a:r>
            <a:r>
              <a:rPr lang="en-US" sz="1300" dirty="0" err="1"/>
              <a:t>sistema</a:t>
            </a:r>
            <a:r>
              <a:rPr lang="en-US" sz="1300" dirty="0"/>
              <a:t> </a:t>
            </a:r>
            <a:r>
              <a:rPr lang="en-US" sz="1300" dirty="0" err="1"/>
              <a:t>operativo</a:t>
            </a:r>
            <a:r>
              <a:rPr lang="en-US" sz="1300" dirty="0"/>
              <a:t> Android, </a:t>
            </a:r>
            <a:r>
              <a:rPr lang="en-US" sz="1300" dirty="0" err="1"/>
              <a:t>algo</a:t>
            </a:r>
            <a:r>
              <a:rPr lang="en-US" sz="1300" dirty="0"/>
              <a:t> que Oracle </a:t>
            </a:r>
            <a:r>
              <a:rPr lang="en-US" sz="1300" dirty="0" err="1"/>
              <a:t>sostenía</a:t>
            </a:r>
            <a:r>
              <a:rPr lang="en-US" sz="1300" dirty="0"/>
              <a:t> que no era </a:t>
            </a:r>
            <a:r>
              <a:rPr lang="en-US" sz="1300" dirty="0" err="1"/>
              <a:t>así</a:t>
            </a:r>
            <a:r>
              <a:rPr lang="en-US" sz="1300" dirty="0"/>
              <a:t>. El tribunal </a:t>
            </a:r>
            <a:r>
              <a:rPr lang="en-US" sz="1300" dirty="0" err="1"/>
              <a:t>absolvió</a:t>
            </a:r>
            <a:r>
              <a:rPr lang="en-US" sz="1300" dirty="0"/>
              <a:t> a Google, por lo que Oracle </a:t>
            </a:r>
            <a:r>
              <a:rPr lang="en-US" sz="1300" dirty="0" err="1"/>
              <a:t>decidió</a:t>
            </a:r>
            <a:r>
              <a:rPr lang="en-US" sz="1300" dirty="0"/>
              <a:t> </a:t>
            </a:r>
            <a:r>
              <a:rPr lang="en-US" sz="1300" dirty="0" err="1"/>
              <a:t>apelar</a:t>
            </a:r>
            <a:r>
              <a:rPr lang="en-US" sz="1300" dirty="0"/>
              <a:t> la </a:t>
            </a:r>
            <a:r>
              <a:rPr lang="en-US" sz="1300" dirty="0" err="1"/>
              <a:t>sentencia</a:t>
            </a:r>
            <a:r>
              <a:rPr lang="en-US" sz="1300" dirty="0"/>
              <a:t>. Y le ha </a:t>
            </a:r>
            <a:r>
              <a:rPr lang="en-US" sz="1300" dirty="0" err="1"/>
              <a:t>salido</a:t>
            </a:r>
            <a:r>
              <a:rPr lang="en-US" sz="1300" dirty="0"/>
              <a:t> bien la </a:t>
            </a:r>
            <a:r>
              <a:rPr lang="en-US" sz="1300" dirty="0" err="1"/>
              <a:t>jugada</a:t>
            </a:r>
            <a:r>
              <a:rPr lang="en-US" sz="1300" dirty="0"/>
              <a:t>, </a:t>
            </a:r>
            <a:r>
              <a:rPr lang="en-US" sz="1300" dirty="0" err="1"/>
              <a:t>puesto</a:t>
            </a:r>
            <a:r>
              <a:rPr lang="en-US" sz="1300" dirty="0"/>
              <a:t> que un tribunal de </a:t>
            </a:r>
            <a:r>
              <a:rPr lang="en-US" sz="1300" dirty="0" err="1"/>
              <a:t>apelaciones</a:t>
            </a:r>
            <a:r>
              <a:rPr lang="en-US" sz="1300" dirty="0"/>
              <a:t> </a:t>
            </a:r>
            <a:r>
              <a:rPr lang="en-US" sz="1300" dirty="0" err="1"/>
              <a:t>estadounidense</a:t>
            </a:r>
            <a:r>
              <a:rPr lang="en-US" sz="1300" dirty="0"/>
              <a:t> y ha </a:t>
            </a:r>
            <a:r>
              <a:rPr lang="en-US" sz="1300" dirty="0" err="1"/>
              <a:t>dictaminado</a:t>
            </a:r>
            <a:r>
              <a:rPr lang="en-US" sz="1300" dirty="0"/>
              <a:t> que la </a:t>
            </a:r>
            <a:r>
              <a:rPr lang="en-US" sz="1300" dirty="0" err="1"/>
              <a:t>plataforma</a:t>
            </a:r>
            <a:r>
              <a:rPr lang="en-US" sz="1300" dirty="0"/>
              <a:t> de </a:t>
            </a:r>
            <a:r>
              <a:rPr lang="en-US" sz="1300" dirty="0" err="1"/>
              <a:t>desarrollo</a:t>
            </a:r>
            <a:r>
              <a:rPr lang="en-US" sz="1300" dirty="0"/>
              <a:t> de Java no </a:t>
            </a:r>
            <a:r>
              <a:rPr lang="en-US" sz="1300" dirty="0" err="1"/>
              <a:t>está</a:t>
            </a:r>
            <a:r>
              <a:rPr lang="en-US" sz="1300" dirty="0"/>
              <a:t> </a:t>
            </a:r>
            <a:r>
              <a:rPr lang="en-US" sz="1300" dirty="0" err="1"/>
              <a:t>protegida</a:t>
            </a:r>
            <a:r>
              <a:rPr lang="en-US" sz="1300" dirty="0"/>
              <a:t> por las </a:t>
            </a:r>
            <a:r>
              <a:rPr lang="en-US" sz="1300" dirty="0" err="1"/>
              <a:t>cláusulas</a:t>
            </a:r>
            <a:r>
              <a:rPr lang="en-US" sz="1300" dirty="0"/>
              <a:t> de </a:t>
            </a:r>
            <a:r>
              <a:rPr lang="en-US" sz="1300" dirty="0" err="1"/>
              <a:t>uso</a:t>
            </a:r>
            <a:r>
              <a:rPr lang="en-US" sz="1300" dirty="0"/>
              <a:t> </a:t>
            </a:r>
            <a:r>
              <a:rPr lang="en-US" sz="1300" dirty="0" err="1"/>
              <a:t>justo</a:t>
            </a:r>
            <a:r>
              <a:rPr lang="en-US" sz="1300" dirty="0"/>
              <a:t> de la ley de derechos de </a:t>
            </a:r>
            <a:r>
              <a:rPr lang="en-US" sz="1300" dirty="0" err="1"/>
              <a:t>autor</a:t>
            </a:r>
            <a:r>
              <a:rPr lang="en-US" sz="1300" dirty="0"/>
              <a:t>.</a:t>
            </a:r>
          </a:p>
          <a:p>
            <a:r>
              <a:rPr lang="es-ES_tradnl" dirty="0"/>
              <a:t>Google dijo: hasta aquí y empezó la historia </a:t>
            </a:r>
            <a:r>
              <a:rPr lang="es-ES_tradnl" dirty="0" err="1"/>
              <a:t>Kotlin</a:t>
            </a:r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	¿Qué es </a:t>
            </a:r>
            <a:r>
              <a:rPr lang="es-ES_tradnl" dirty="0" err="1"/>
              <a:t>Kotlin</a:t>
            </a:r>
            <a:r>
              <a:rPr lang="es-ES_tradnl" dirty="0"/>
              <a:t>?</a:t>
            </a:r>
          </a:p>
          <a:p>
            <a:r>
              <a:rPr lang="en-US" dirty="0"/>
              <a:t> 	</a:t>
            </a:r>
            <a:r>
              <a:rPr lang="en-US" sz="1400" dirty="0"/>
              <a:t>Kotlin es un </a:t>
            </a:r>
            <a:r>
              <a:rPr lang="en-US" sz="1400" dirty="0" err="1"/>
              <a:t>lenguaje</a:t>
            </a:r>
            <a:r>
              <a:rPr lang="en-US" sz="1400" dirty="0"/>
              <a:t> </a:t>
            </a:r>
            <a:r>
              <a:rPr lang="en-US" sz="1400" dirty="0" err="1"/>
              <a:t>oficial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Android al </a:t>
            </a:r>
            <a:r>
              <a:rPr lang="en-US" sz="1400" dirty="0" err="1"/>
              <a:t>mismo</a:t>
            </a:r>
            <a:r>
              <a:rPr lang="en-US" sz="1400" dirty="0"/>
              <a:t> </a:t>
            </a:r>
            <a:r>
              <a:rPr lang="en-US" sz="1400" dirty="0" err="1"/>
              <a:t>nivel</a:t>
            </a:r>
            <a:r>
              <a:rPr lang="en-US" sz="1400" dirty="0"/>
              <a:t> que Java.</a:t>
            </a:r>
          </a:p>
          <a:p>
            <a:r>
              <a:rPr lang="en-US" b="1" dirty="0"/>
              <a:t>		</a:t>
            </a:r>
            <a:r>
              <a:rPr lang="en-US" sz="1400" dirty="0" err="1"/>
              <a:t>Sencillo</a:t>
            </a:r>
            <a:r>
              <a:rPr lang="en-US" sz="1400" dirty="0"/>
              <a:t> y </a:t>
            </a:r>
            <a:r>
              <a:rPr lang="en-US" sz="1400" dirty="0" err="1"/>
              <a:t>pragmático</a:t>
            </a:r>
            <a:endParaRPr lang="en-US" sz="1400" dirty="0"/>
          </a:p>
          <a:p>
            <a:r>
              <a:rPr lang="en-US" sz="1400" dirty="0"/>
              <a:t>		Interoperable al 100% con Java</a:t>
            </a:r>
          </a:p>
          <a:p>
            <a:r>
              <a:rPr lang="en-US" sz="1400" b="1" dirty="0"/>
              <a:t>		</a:t>
            </a:r>
            <a:r>
              <a:rPr lang="en-US" sz="1400" dirty="0" err="1"/>
              <a:t>Ligero</a:t>
            </a:r>
            <a:r>
              <a:rPr lang="en-US" sz="1400" dirty="0"/>
              <a:t> para </a:t>
            </a:r>
            <a:r>
              <a:rPr lang="en-US" sz="1400" dirty="0" err="1"/>
              <a:t>poder</a:t>
            </a:r>
            <a:r>
              <a:rPr lang="en-US" sz="1400" dirty="0"/>
              <a:t> ser </a:t>
            </a:r>
            <a:r>
              <a:rPr lang="en-US" sz="1400" dirty="0" err="1"/>
              <a:t>ejecutado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cualquier</a:t>
            </a:r>
            <a:r>
              <a:rPr lang="en-US" sz="1400" dirty="0"/>
              <a:t> </a:t>
            </a:r>
            <a:r>
              <a:rPr lang="en-US" sz="1400" dirty="0" err="1"/>
              <a:t>dispositivo</a:t>
            </a:r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2DF12-DE78-5C4D-9C6E-62EF61D3D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570" y="732208"/>
            <a:ext cx="707709" cy="7077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595BF9-AF96-754C-8A38-236E71E90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0133" y1="44667" x2="51467" y2="44933"/>
                        <a14:foregroundMark x1="38933" y1="42133" x2="40133" y2="45067"/>
                        <a14:foregroundMark x1="59867" y1="48133" x2="61600" y2="44133"/>
                        <a14:foregroundMark x1="72067" y1="26933" x2="73000" y2="27467"/>
                        <a14:foregroundMark x1="71467" y1="32533" x2="70133" y2="30133"/>
                        <a14:foregroundMark x1="29400" y1="25067" x2="31067" y2="30000"/>
                        <a14:foregroundMark x1="32200" y1="26267" x2="32200" y2="26267"/>
                        <a14:foregroundMark x1="32267" y1="26267" x2="32267" y2="26267"/>
                        <a14:foregroundMark x1="32267" y1="26267" x2="32267" y2="26267"/>
                        <a14:foregroundMark x1="32667" y1="27200" x2="33200" y2="29200"/>
                        <a14:foregroundMark x1="33467" y1="28533" x2="34400" y2="30667"/>
                        <a14:foregroundMark x1="34600" y1="31067" x2="38600" y2="39200"/>
                        <a14:foregroundMark x1="64733" y1="38933" x2="71867" y2="250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94677" y="3393648"/>
            <a:ext cx="3309708" cy="16548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D4FC36-3E55-914E-B486-D6DB40486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7521" y="361718"/>
            <a:ext cx="1269044" cy="126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61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6B94E-34AC-8344-8A5A-8CDE63ECF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s-ES_tradnl" dirty="0"/>
              <a:t>Desarrollo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BC83E-CC69-3947-9219-124670199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sz="1800" dirty="0"/>
              <a:t>Para poder desarrollar aplicaciones Android hay que tener en consideración:</a:t>
            </a:r>
          </a:p>
          <a:p>
            <a:r>
              <a:rPr lang="es-ES_tradnl" sz="1800" dirty="0"/>
              <a:t>	- Tener noción de los principios básicos de POO</a:t>
            </a:r>
          </a:p>
          <a:p>
            <a:r>
              <a:rPr lang="es-ES_tradnl" sz="1800" dirty="0"/>
              <a:t>	- Android Studio 3</a:t>
            </a:r>
          </a:p>
          <a:p>
            <a:r>
              <a:rPr lang="es-ES_tradnl" sz="1800" dirty="0"/>
              <a:t>	- Computadora con requisitos mínimos:</a:t>
            </a:r>
          </a:p>
          <a:p>
            <a:r>
              <a:rPr lang="es-ES_tradnl" sz="1800" dirty="0"/>
              <a:t>		4gb RAM</a:t>
            </a:r>
          </a:p>
          <a:p>
            <a:r>
              <a:rPr lang="es-ES_tradnl" sz="1800" dirty="0"/>
              <a:t>		2.0 </a:t>
            </a:r>
            <a:r>
              <a:rPr lang="es-ES_tradnl" sz="1800" dirty="0" err="1"/>
              <a:t>Ghz</a:t>
            </a:r>
            <a:endParaRPr lang="es-ES_tradnl" sz="1800" dirty="0"/>
          </a:p>
          <a:p>
            <a:r>
              <a:rPr lang="es-ES_tradnl" sz="1800" dirty="0"/>
              <a:t>		Windows 7, OSX </a:t>
            </a:r>
            <a:r>
              <a:rPr lang="es-ES_tradnl" sz="1800" dirty="0" err="1"/>
              <a:t>Marvericks</a:t>
            </a:r>
            <a:r>
              <a:rPr lang="es-ES_tradnl" sz="1800" dirty="0"/>
              <a:t> o superior o alguna 		distribución de GNU/Linux compatible</a:t>
            </a:r>
          </a:p>
          <a:p>
            <a:r>
              <a:rPr lang="es-ES_tradnl" sz="1800" dirty="0"/>
              <a:t>		</a:t>
            </a:r>
          </a:p>
          <a:p>
            <a:r>
              <a:rPr lang="es-ES_tradnl" sz="1800" b="1" dirty="0" err="1"/>
              <a:t>JetBrains</a:t>
            </a:r>
            <a:r>
              <a:rPr lang="es-ES_tradnl" sz="1800" b="1" dirty="0"/>
              <a:t> es la empresa de desarrollo encargada de Android Studio como en base a </a:t>
            </a:r>
            <a:r>
              <a:rPr lang="es-ES_tradnl" sz="1800" b="1" dirty="0" err="1"/>
              <a:t>IntelliJ</a:t>
            </a:r>
            <a:r>
              <a:rPr lang="es-ES_tradnl" sz="1800" b="1" dirty="0"/>
              <a:t> IDEA</a:t>
            </a:r>
          </a:p>
          <a:p>
            <a:endParaRPr lang="es-ES_tradnl" sz="1800" b="1" dirty="0"/>
          </a:p>
          <a:p>
            <a:r>
              <a:rPr lang="es-ES_tradnl" sz="1800" b="1" dirty="0"/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BD795-8ED0-D042-B890-EDCC19B6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402" y="3429000"/>
            <a:ext cx="1248609" cy="135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0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E291-2BDA-1E44-8D92-8BCBA8594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s-ES_tradnl" b="1" dirty="0"/>
              <a:t>Android </a:t>
            </a:r>
            <a:r>
              <a:rPr lang="es-ES_tradnl" b="1" dirty="0" err="1"/>
              <a:t>Developer</a:t>
            </a:r>
            <a:endParaRPr lang="es-ES_tradn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52ED8-2152-7940-8791-E1E493B2E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Plataforma de consulta sobre desarrollo Android</a:t>
            </a:r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842B3-34C4-F14A-AF8F-99316BB81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492" y="2264103"/>
            <a:ext cx="59309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57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DCA67-D150-9C46-9BBC-A73FA04A2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329" y="211016"/>
            <a:ext cx="6246056" cy="619302"/>
          </a:xfrm>
        </p:spPr>
        <p:txBody>
          <a:bodyPr/>
          <a:lstStyle/>
          <a:p>
            <a:pPr algn="r"/>
            <a:r>
              <a:rPr lang="es-ES_tradnl" b="1" dirty="0"/>
              <a:t>Aprendamos </a:t>
            </a:r>
            <a:r>
              <a:rPr lang="es-ES_tradnl" b="1" dirty="0" err="1"/>
              <a:t>Kotlin</a:t>
            </a:r>
            <a:endParaRPr lang="es-ES_tradn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40F15-A8FD-C244-A798-CE8EAD062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063" y="1713188"/>
            <a:ext cx="7000616" cy="4602884"/>
          </a:xfrm>
        </p:spPr>
        <p:txBody>
          <a:bodyPr/>
          <a:lstStyle/>
          <a:p>
            <a:r>
              <a:rPr lang="es-ES_tradnl" dirty="0" err="1"/>
              <a:t>Kotlin</a:t>
            </a:r>
            <a:r>
              <a:rPr lang="es-ES_tradnl" dirty="0"/>
              <a:t> </a:t>
            </a:r>
            <a:r>
              <a:rPr lang="es-ES_tradnl" dirty="0" err="1"/>
              <a:t>Koans</a:t>
            </a:r>
            <a:r>
              <a:rPr lang="es-ES_tradnl" dirty="0"/>
              <a:t> – Plataforma para aprender la sintaxis del lenguaje de programación </a:t>
            </a:r>
            <a:r>
              <a:rPr lang="es-ES_tradnl" dirty="0" err="1"/>
              <a:t>Kotlin</a:t>
            </a:r>
            <a:endParaRPr lang="es-ES_tradnl" dirty="0"/>
          </a:p>
          <a:p>
            <a:endParaRPr lang="es-ES_tradnl" dirty="0"/>
          </a:p>
          <a:p>
            <a:r>
              <a:rPr lang="es-ES_tradnl" b="1" dirty="0"/>
              <a:t>¿Para qué versión de Android desarrollar?</a:t>
            </a:r>
          </a:p>
          <a:p>
            <a:endParaRPr lang="es-ES_tradnl" b="1" dirty="0"/>
          </a:p>
          <a:p>
            <a:endParaRPr lang="es-ES_tradnl" b="1" dirty="0"/>
          </a:p>
          <a:p>
            <a:endParaRPr lang="es-ES_tradnl" b="1" dirty="0"/>
          </a:p>
          <a:p>
            <a:endParaRPr lang="es-ES_tradnl" dirty="0"/>
          </a:p>
          <a:p>
            <a:endParaRPr lang="es-ES_trad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2CC86-26C0-DA4D-BE91-2C8D549F2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9753" r="90000">
                        <a14:foregroundMark x1="19383" y1="52222" x2="23457" y2="51111"/>
                        <a14:foregroundMark x1="18272" y1="31778" x2="20370" y2="31111"/>
                        <a14:foregroundMark x1="15309" y1="24889" x2="15926" y2="27111"/>
                        <a14:foregroundMark x1="24074" y1="27778" x2="25432" y2="24222"/>
                        <a14:foregroundMark x1="30370" y1="46222" x2="30123" y2="49111"/>
                        <a14:foregroundMark x1="9753" y1="45778" x2="9753" y2="49111"/>
                        <a14:foregroundMark x1="52099" y1="49556" x2="53086" y2="49556"/>
                        <a14:foregroundMark x1="81852" y1="58444" x2="78272" y2="42444"/>
                        <a14:foregroundMark x1="78272" y1="42444" x2="77407" y2="40667"/>
                        <a14:foregroundMark x1="81111" y1="40444" x2="83333" y2="40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4830" y="133422"/>
            <a:ext cx="3055226" cy="16973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83549C-A438-AA4F-BDED-A79BCC8F49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0745" y="2981647"/>
            <a:ext cx="5276192" cy="37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0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6F6BD-7271-2F47-8010-597AD62D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815" y="367862"/>
            <a:ext cx="7348550" cy="722384"/>
          </a:xfrm>
        </p:spPr>
        <p:txBody>
          <a:bodyPr>
            <a:normAutofit fontScale="90000"/>
          </a:bodyPr>
          <a:lstStyle/>
          <a:p>
            <a:pPr algn="r"/>
            <a:r>
              <a:rPr lang="es-ES_tradnl" b="1" dirty="0"/>
              <a:t>Antes de empezar: </a:t>
            </a:r>
            <a:r>
              <a:rPr lang="es-ES_tradnl" b="1" dirty="0" err="1"/>
              <a:t>Git</a:t>
            </a:r>
            <a:r>
              <a:rPr lang="es-ES_tradnl" b="1" dirty="0"/>
              <a:t>/GitHub/</a:t>
            </a:r>
            <a:r>
              <a:rPr lang="es-ES_tradnl" b="1" dirty="0" err="1"/>
              <a:t>GitLab</a:t>
            </a:r>
            <a:endParaRPr lang="es-ES_tradn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F6B73-F0D6-564C-9C5E-C5AC5F2B8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5920" y="1618432"/>
            <a:ext cx="6773593" cy="4703541"/>
          </a:xfrm>
        </p:spPr>
        <p:txBody>
          <a:bodyPr/>
          <a:lstStyle/>
          <a:p>
            <a:r>
              <a:rPr lang="es-ES_tradnl" sz="1600" dirty="0"/>
              <a:t>Sistema de control de versiones (sirve como un guardado histórico además de verificación detallada de modificaciones. Muy útil para el trabajo colaborativo)</a:t>
            </a:r>
          </a:p>
          <a:p>
            <a:endParaRPr lang="es-ES_tradnl" sz="1600" dirty="0"/>
          </a:p>
          <a:p>
            <a:r>
              <a:rPr lang="es-ES_tradnl" sz="1600" b="1" dirty="0"/>
              <a:t>Comandos importantes:</a:t>
            </a:r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init</a:t>
            </a:r>
            <a:endParaRPr lang="es-ES_tradnl" sz="1600" dirty="0"/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clone</a:t>
            </a:r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add</a:t>
            </a:r>
            <a:endParaRPr lang="es-ES_tradnl" sz="1600" dirty="0"/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commit</a:t>
            </a:r>
            <a:r>
              <a:rPr lang="es-ES_tradnl" sz="1600" dirty="0"/>
              <a:t> –m “Mensaje”</a:t>
            </a:r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push</a:t>
            </a:r>
            <a:endParaRPr lang="es-ES_tradnl" sz="1600" dirty="0"/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pull</a:t>
            </a:r>
            <a:endParaRPr lang="es-ES_tradnl" sz="1600" dirty="0"/>
          </a:p>
          <a:p>
            <a:r>
              <a:rPr lang="es-ES_tradnl" sz="1600" dirty="0"/>
              <a:t>	</a:t>
            </a:r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merge</a:t>
            </a:r>
            <a:endParaRPr lang="es-ES_tradnl" sz="1600" dirty="0"/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checkout</a:t>
            </a:r>
            <a:endParaRPr lang="es-ES_tradnl" sz="1600" dirty="0"/>
          </a:p>
          <a:p>
            <a:r>
              <a:rPr lang="es-ES_tradnl" sz="1600" dirty="0"/>
              <a:t>	</a:t>
            </a:r>
            <a:r>
              <a:rPr lang="es-ES_tradnl" sz="1600" dirty="0" err="1"/>
              <a:t>git</a:t>
            </a:r>
            <a:r>
              <a:rPr lang="es-ES_tradnl" sz="1600" dirty="0"/>
              <a:t> </a:t>
            </a:r>
            <a:r>
              <a:rPr lang="es-ES_tradnl" sz="1600" dirty="0" err="1"/>
              <a:t>fetch</a:t>
            </a:r>
            <a:endParaRPr lang="es-ES_tradnl" sz="1600" dirty="0"/>
          </a:p>
          <a:p>
            <a:r>
              <a:rPr lang="es-ES_tradnl" sz="1600" dirty="0"/>
              <a:t>** PULL REQUEST : Petición para adjuntar tu contenido al general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9AAC1E-8A08-B04A-840A-FB8F32AE2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87" y="951671"/>
            <a:ext cx="831451" cy="8124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BAC9E4-F60F-DA41-AE7A-0E80E184F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738" y="777766"/>
            <a:ext cx="1178926" cy="1124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902D5D-5EAA-6D4E-93E0-E35F2454D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477" y="2508982"/>
            <a:ext cx="2612620" cy="2607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AA2079-E45F-AF4C-93EB-6032042D328C}"/>
              </a:ext>
            </a:extLst>
          </p:cNvPr>
          <p:cNvSpPr txBox="1"/>
          <p:nvPr/>
        </p:nvSpPr>
        <p:spPr>
          <a:xfrm>
            <a:off x="5381297" y="5444359"/>
            <a:ext cx="3038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2400" dirty="0">
                <a:solidFill>
                  <a:srgbClr val="FF0000"/>
                </a:solidFill>
              </a:rPr>
              <a:t>https://</a:t>
            </a:r>
            <a:r>
              <a:rPr lang="es-ES_tradnl" sz="2400" dirty="0" err="1">
                <a:solidFill>
                  <a:srgbClr val="FF0000"/>
                </a:solidFill>
              </a:rPr>
              <a:t>bit.ly</a:t>
            </a:r>
            <a:r>
              <a:rPr lang="es-ES_tradnl" sz="2400" dirty="0">
                <a:solidFill>
                  <a:srgbClr val="FF0000"/>
                </a:solidFill>
              </a:rPr>
              <a:t>/2KE2vqP</a:t>
            </a:r>
          </a:p>
        </p:txBody>
      </p:sp>
    </p:spTree>
    <p:extLst>
      <p:ext uri="{BB962C8B-B14F-4D97-AF65-F5344CB8AC3E}">
        <p14:creationId xmlns:p14="http://schemas.microsoft.com/office/powerpoint/2010/main" val="3604855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C540-6DAD-4D4A-8C05-3A321B646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s-ES_tradnl" b="1" dirty="0"/>
              <a:t>Principios de </a:t>
            </a:r>
            <a:r>
              <a:rPr lang="es-ES_tradnl" b="1" dirty="0" err="1"/>
              <a:t>Kotlin</a:t>
            </a:r>
            <a:endParaRPr lang="es-ES_tradn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50248-0409-D74F-8995-AD1638751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err="1"/>
              <a:t>Tipos</a:t>
            </a:r>
            <a:r>
              <a:rPr lang="en-US" sz="1800" dirty="0"/>
              <a:t> de variables</a:t>
            </a:r>
          </a:p>
          <a:p>
            <a:endParaRPr lang="en-US" sz="1800" dirty="0"/>
          </a:p>
          <a:p>
            <a:r>
              <a:rPr lang="en-US" sz="1800" dirty="0" err="1"/>
              <a:t>Estructuras</a:t>
            </a:r>
            <a:r>
              <a:rPr lang="en-US" sz="1800" dirty="0"/>
              <a:t> de control</a:t>
            </a:r>
          </a:p>
          <a:p>
            <a:endParaRPr lang="en-US" sz="1800" dirty="0"/>
          </a:p>
          <a:p>
            <a:r>
              <a:rPr lang="en-US" sz="1800" dirty="0" err="1"/>
              <a:t>Manejo</a:t>
            </a:r>
            <a:r>
              <a:rPr lang="en-US" sz="1800" dirty="0"/>
              <a:t> de </a:t>
            </a:r>
            <a:r>
              <a:rPr lang="en-US" sz="1800" dirty="0" err="1"/>
              <a:t>errores</a:t>
            </a:r>
            <a:r>
              <a:rPr lang="en-US" sz="1800" dirty="0"/>
              <a:t> y </a:t>
            </a:r>
            <a:r>
              <a:rPr lang="en-US" sz="1800" dirty="0" err="1"/>
              <a:t>excepciones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Funciones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r>
              <a:rPr lang="en-US" sz="1800" dirty="0" err="1"/>
              <a:t>Clases</a:t>
            </a:r>
            <a:r>
              <a:rPr lang="en-US" sz="1800" dirty="0"/>
              <a:t> e interfaces</a:t>
            </a:r>
          </a:p>
          <a:p>
            <a:br>
              <a:rPr lang="en-US" sz="1800" dirty="0"/>
            </a:br>
            <a:r>
              <a:rPr lang="en-US" sz="1800" dirty="0" err="1"/>
              <a:t>Particularidades</a:t>
            </a:r>
            <a:r>
              <a:rPr lang="en-US" sz="1800" dirty="0"/>
              <a:t> del </a:t>
            </a:r>
            <a:r>
              <a:rPr lang="en-US" sz="1800" dirty="0" err="1"/>
              <a:t>lenguaje</a:t>
            </a:r>
            <a:endParaRPr lang="en-US" sz="1800" dirty="0"/>
          </a:p>
          <a:p>
            <a:r>
              <a:rPr lang="en-US" sz="1800" dirty="0"/>
              <a:t>	Null safety</a:t>
            </a:r>
            <a:br>
              <a:rPr lang="en-US" sz="1800" dirty="0"/>
            </a:br>
            <a:r>
              <a:rPr lang="en-US" sz="1800" dirty="0"/>
              <a:t>	Elvis Operator </a:t>
            </a:r>
          </a:p>
          <a:p>
            <a:endParaRPr lang="en-US" dirty="0"/>
          </a:p>
          <a:p>
            <a:endParaRPr lang="es-ES_trad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F9167-2C68-A443-BD17-7A9E604D6A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8" t="24477" r="62602" b="24123"/>
          <a:stretch/>
        </p:blipFill>
        <p:spPr>
          <a:xfrm>
            <a:off x="5266410" y="3846785"/>
            <a:ext cx="3153103" cy="22912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552BA1-3454-654B-8482-5FD86967232A}"/>
              </a:ext>
            </a:extLst>
          </p:cNvPr>
          <p:cNvSpPr txBox="1"/>
          <p:nvPr/>
        </p:nvSpPr>
        <p:spPr>
          <a:xfrm>
            <a:off x="6316718" y="1662529"/>
            <a:ext cx="19759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</a:p>
          <a:p>
            <a:pPr algn="r"/>
            <a:r>
              <a:rPr lang="es-ES_tradnl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</a:p>
          <a:p>
            <a:pPr algn="r"/>
            <a:endParaRPr lang="es-ES_tradnl" b="1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s-ES_tradnl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</a:t>
            </a:r>
            <a:endParaRPr lang="es-ES_tradnl" b="1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endParaRPr lang="es-ES_tradnl" b="1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s-ES_tradnl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980CE0-5DF6-994B-8909-AE68D7A39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357" y="1329710"/>
            <a:ext cx="1726201" cy="245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108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inters2017</Template>
  <TotalTime>590</TotalTime>
  <Words>162</Words>
  <Application>Microsoft Macintosh PowerPoint</Application>
  <PresentationFormat>On-screen Show (4:3)</PresentationFormat>
  <Paragraphs>85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Bauhaus 93</vt:lpstr>
      <vt:lpstr>Calibri</vt:lpstr>
      <vt:lpstr>Calibri Light</vt:lpstr>
      <vt:lpstr>Century Gothic</vt:lpstr>
      <vt:lpstr>Consolas</vt:lpstr>
      <vt:lpstr>SF Pro Display</vt:lpstr>
      <vt:lpstr>Tema de Office</vt:lpstr>
      <vt:lpstr>Android Básico</vt:lpstr>
      <vt:lpstr>Ok Google!</vt:lpstr>
      <vt:lpstr>¿Y Java? ¿Ya murió?</vt:lpstr>
      <vt:lpstr>Desarrollo Android</vt:lpstr>
      <vt:lpstr>Android Developer</vt:lpstr>
      <vt:lpstr>Aprendamos Kotlin</vt:lpstr>
      <vt:lpstr>Antes de empezar: Git/GitHub/GitLab</vt:lpstr>
      <vt:lpstr>Principios de Kotlin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Proteco</dc:title>
  <dc:creator>SSnake Snak</dc:creator>
  <cp:lastModifiedBy>SAMUEL ARTURO GARRIDO SANCHEZ</cp:lastModifiedBy>
  <cp:revision>28</cp:revision>
  <dcterms:created xsi:type="dcterms:W3CDTF">2016-11-11T20:42:00Z</dcterms:created>
  <dcterms:modified xsi:type="dcterms:W3CDTF">2019-06-10T13:05:12Z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3082-10.2.0.5820</vt:lpwstr>
  </property>
</Properties>
</file>

<file path=docProps/thumbnail.jpeg>
</file>